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0"/>
  </p:notesMasterIdLst>
  <p:sldIdLst>
    <p:sldId id="256" r:id="rId2"/>
    <p:sldId id="277" r:id="rId3"/>
    <p:sldId id="279" r:id="rId4"/>
    <p:sldId id="280" r:id="rId5"/>
    <p:sldId id="282" r:id="rId6"/>
    <p:sldId id="281" r:id="rId7"/>
    <p:sldId id="257" r:id="rId8"/>
    <p:sldId id="283" r:id="rId9"/>
    <p:sldId id="284" r:id="rId10"/>
    <p:sldId id="290" r:id="rId11"/>
    <p:sldId id="285" r:id="rId12"/>
    <p:sldId id="287" r:id="rId13"/>
    <p:sldId id="259" r:id="rId14"/>
    <p:sldId id="271" r:id="rId15"/>
    <p:sldId id="288" r:id="rId16"/>
    <p:sldId id="289" r:id="rId17"/>
    <p:sldId id="26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65" autoAdjust="0"/>
  </p:normalViewPr>
  <p:slideViewPr>
    <p:cSldViewPr snapToGrid="0">
      <p:cViewPr>
        <p:scale>
          <a:sx n="51" d="100"/>
          <a:sy n="51" d="100"/>
        </p:scale>
        <p:origin x="1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06510-B4FC-4D7A-A9CE-31C6A25DCF0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9867-B3CC-4830-8566-9E01B26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PICKNAME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Indonesia memiliki luas hutan mangrove tertinggi di dunia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dara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mahluk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di situ.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keanekaragaman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juga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biak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predator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Kasih </a:t>
            </a:r>
            <a:r>
              <a:rPr lang="en-US" dirty="0" err="1"/>
              <a:t>makakan</a:t>
            </a:r>
            <a:r>
              <a:rPr lang="en-US" dirty="0"/>
              <a:t> – </a:t>
            </a:r>
            <a:r>
              <a:rPr lang="en-US" dirty="0" err="1"/>
              <a:t>banyak</a:t>
            </a:r>
            <a:r>
              <a:rPr lang="en-US" dirty="0"/>
              <a:t> algae dan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Ikan</a:t>
            </a:r>
            <a:r>
              <a:rPr lang="en-US" dirty="0"/>
              <a:t> juga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santai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gopro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air.</a:t>
            </a:r>
          </a:p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jam. Setelah </a:t>
            </a:r>
            <a:r>
              <a:rPr lang="en-US" dirty="0" err="1"/>
              <a:t>kameranya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kami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yang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dihancur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kalian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menenam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huntannya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 </a:t>
            </a:r>
            <a:r>
              <a:rPr lang="en-US" dirty="0" err="1"/>
              <a:t>Rohani</a:t>
            </a:r>
            <a:r>
              <a:rPr lang="en-US" dirty="0"/>
              <a:t> – logistical advice and found students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9867-B3CC-4830-8566-9E01B26D36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55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4E4A2-40D6-4132-ADC4-CCF564034B3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B286-71A2-4B44-B2C8-2F52EFE0E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15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17" Type="http://schemas.microsoft.com/office/2007/relationships/hdphoto" Target="../media/hdphoto8.wdp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98A3-C894-4E66-81C3-CF985DD9A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Dampak</a:t>
            </a:r>
            <a:r>
              <a:rPr lang="en-US" sz="6000" dirty="0"/>
              <a:t> </a:t>
            </a:r>
            <a:r>
              <a:rPr lang="en-US" sz="6000" dirty="0" err="1"/>
              <a:t>restorasi</a:t>
            </a:r>
            <a:r>
              <a:rPr lang="en-US" sz="6000" dirty="0"/>
              <a:t> mangrove </a:t>
            </a:r>
            <a:r>
              <a:rPr lang="en-US" sz="6000" dirty="0" err="1"/>
              <a:t>untuk</a:t>
            </a:r>
            <a:r>
              <a:rPr lang="en-US" sz="6000" dirty="0"/>
              <a:t> </a:t>
            </a:r>
            <a:r>
              <a:rPr lang="en-US" sz="6000" dirty="0" err="1"/>
              <a:t>populasi</a:t>
            </a:r>
            <a:r>
              <a:rPr lang="en-US" sz="6000" dirty="0"/>
              <a:t> </a:t>
            </a:r>
            <a:r>
              <a:rPr lang="en-US" sz="6000" dirty="0" err="1"/>
              <a:t>ikan</a:t>
            </a:r>
            <a:r>
              <a:rPr lang="en-US" sz="6000" dirty="0"/>
              <a:t> dan </a:t>
            </a:r>
            <a:r>
              <a:rPr lang="en-US" sz="6000" dirty="0" err="1"/>
              <a:t>keanakeragaman</a:t>
            </a:r>
            <a:r>
              <a:rPr lang="en-US" sz="6000" dirty="0"/>
              <a:t> di Sulawesi Selatan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609C-C4F3-48F1-91C8-614E01A8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Wulfing</a:t>
            </a:r>
          </a:p>
        </p:txBody>
      </p:sp>
    </p:spTree>
    <p:extLst>
      <p:ext uri="{BB962C8B-B14F-4D97-AF65-F5344CB8AC3E}">
        <p14:creationId xmlns:p14="http://schemas.microsoft.com/office/powerpoint/2010/main" val="5800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463A-3566-47FD-B53E-E034B5A9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C73C-F170-4843-A609-379A45535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Small Fishes Png - Small Fish Clipart Png, Transparent Png - vhv">
            <a:extLst>
              <a:ext uri="{FF2B5EF4-FFF2-40B4-BE49-F238E27FC236}">
                <a16:creationId xmlns:a16="http://schemas.microsoft.com/office/drawing/2014/main" id="{58B6CCDF-20B7-47A5-BC8F-01E4B6D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814" y1="54856" x2="30814" y2="54856"/>
                        <a14:foregroundMark x1="34186" y1="47482" x2="34186" y2="47482"/>
                        <a14:foregroundMark x1="61977" y1="82194" x2="61977" y2="8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4" y="3006532"/>
            <a:ext cx="2587978" cy="16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Vectors | Aquarium aquatic plants">
            <a:extLst>
              <a:ext uri="{FF2B5EF4-FFF2-40B4-BE49-F238E27FC236}">
                <a16:creationId xmlns:a16="http://schemas.microsoft.com/office/drawing/2014/main" id="{F0489602-EF84-47C2-88F3-0C9226E8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" y="1110914"/>
            <a:ext cx="1306260" cy="168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Big Fish. fishing colorful vector illustration">
            <a:extLst>
              <a:ext uri="{FF2B5EF4-FFF2-40B4-BE49-F238E27FC236}">
                <a16:creationId xmlns:a16="http://schemas.microsoft.com/office/drawing/2014/main" id="{35AFB9C4-C884-4208-AF7A-CF6B6B3B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6" b="89767" l="9744" r="93291">
                        <a14:foregroundMark x1="93291" y1="17953" x2="93291" y2="17953"/>
                        <a14:foregroundMark x1="80511" y1="9336" x2="80511" y2="9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37" y="1146625"/>
            <a:ext cx="2245192" cy="19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g fish semi flat colour vector object. Aquatic animal. Marine. Editable  cartoon clip art icon on white background. Simple spot illustration for web  graphic design 26623270 Vector Art at Vecteezy">
            <a:extLst>
              <a:ext uri="{FF2B5EF4-FFF2-40B4-BE49-F238E27FC236}">
                <a16:creationId xmlns:a16="http://schemas.microsoft.com/office/drawing/2014/main" id="{C43BB975-4B1E-4292-AB6B-6B8D5ECD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5" b="89930" l="9531" r="90000">
                        <a14:foregroundMark x1="9635" y1="39842" x2="9635" y2="39842"/>
                        <a14:foregroundMark x1="9531" y1="67601" x2="9531" y2="67601"/>
                        <a14:foregroundMark x1="89479" y1="47636" x2="89479" y2="4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861"/>
            <a:ext cx="2664643" cy="15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e: Crab Clipart - Crab Clipart - nohat.cc">
            <a:extLst>
              <a:ext uri="{FF2B5EF4-FFF2-40B4-BE49-F238E27FC236}">
                <a16:creationId xmlns:a16="http://schemas.microsoft.com/office/drawing/2014/main" id="{81207ED1-EF1A-4B3E-AE78-4F0BAFE4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22" b="91992" l="4028" r="96806">
                        <a14:foregroundMark x1="7917" y1="30859" x2="7917" y2="30859"/>
                        <a14:foregroundMark x1="4028" y1="24805" x2="4028" y2="24805"/>
                        <a14:foregroundMark x1="17500" y1="9766" x2="17500" y2="9766"/>
                        <a14:foregroundMark x1="42778" y1="8008" x2="42778" y2="8008"/>
                        <a14:foregroundMark x1="61806" y1="7617" x2="61806" y2="7617"/>
                        <a14:foregroundMark x1="92500" y1="24805" x2="92500" y2="24805"/>
                        <a14:foregroundMark x1="96806" y1="21484" x2="96806" y2="21484"/>
                        <a14:foregroundMark x1="31250" y1="91992" x2="31250" y2="91992"/>
                        <a14:foregroundMark x1="37500" y1="17969" x2="37500" y2="17969"/>
                        <a14:foregroundMark x1="35694" y1="18555" x2="35694" y2="18555"/>
                        <a14:foregroundMark x1="35694" y1="18555" x2="36389" y2="18555"/>
                        <a14:foregroundMark x1="36389" y1="18555" x2="36389" y2="18555"/>
                        <a14:foregroundMark x1="36389" y1="18555" x2="36389" y2="18555"/>
                        <a14:foregroundMark x1="36667" y1="24609" x2="39306" y2="20703"/>
                        <a14:foregroundMark x1="39167" y1="25195" x2="39167" y2="25195"/>
                        <a14:foregroundMark x1="39167" y1="25195" x2="39167" y2="25195"/>
                        <a14:foregroundMark x1="45278" y1="24219" x2="44167" y2="14258"/>
                        <a14:foregroundMark x1="44167" y1="14258" x2="37083" y2="13086"/>
                        <a14:foregroundMark x1="37083" y1="13086" x2="33750" y2="21875"/>
                        <a14:foregroundMark x1="33750" y1="21875" x2="40972" y2="25195"/>
                        <a14:foregroundMark x1="40972" y1="25195" x2="45556" y2="24609"/>
                        <a14:foregroundMark x1="36111" y1="12109" x2="43194" y2="11133"/>
                        <a14:foregroundMark x1="43194" y1="11133" x2="47917" y2="18359"/>
                        <a14:foregroundMark x1="47917" y1="18359" x2="40833" y2="16406"/>
                        <a14:foregroundMark x1="40833" y1="16406" x2="36944" y2="12891"/>
                        <a14:foregroundMark x1="66667" y1="25586" x2="59167" y2="23633"/>
                        <a14:foregroundMark x1="59167" y1="23633" x2="56944" y2="13672"/>
                        <a14:foregroundMark x1="56944" y1="13672" x2="64028" y2="12500"/>
                        <a14:foregroundMark x1="64028" y1="12500" x2="66250" y2="22070"/>
                        <a14:foregroundMark x1="66250" y1="22070" x2="64861" y2="25977"/>
                        <a14:foregroundMark x1="59583" y1="19727" x2="59028" y2="9766"/>
                        <a14:foregroundMark x1="59028" y1="9766" x2="66528" y2="10938"/>
                        <a14:foregroundMark x1="66528" y1="10938" x2="69028" y2="20898"/>
                        <a14:foregroundMark x1="69028" y1="20898" x2="60972" y2="1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41" y="5032958"/>
            <a:ext cx="1990000" cy="14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all Fish Clip Art Free PNG Image｜Illustoon">
            <a:extLst>
              <a:ext uri="{FF2B5EF4-FFF2-40B4-BE49-F238E27FC236}">
                <a16:creationId xmlns:a16="http://schemas.microsoft.com/office/drawing/2014/main" id="{2507F04E-AE1F-4E34-88A2-5FC6F919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1563" y1="47292" x2="26875" y2="52708"/>
                        <a14:foregroundMark x1="26875" y1="52708" x2="20625" y2="49063"/>
                        <a14:foregroundMark x1="20625" y1="49063" x2="15625" y2="43438"/>
                        <a14:foregroundMark x1="15625" y1="43438" x2="21250" y2="38021"/>
                        <a14:foregroundMark x1="21250" y1="38021" x2="28958" y2="40000"/>
                        <a14:foregroundMark x1="28958" y1="40000" x2="31771" y2="46563"/>
                        <a14:foregroundMark x1="31771" y1="46563" x2="32188" y2="4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8" y="4544014"/>
            <a:ext cx="2313986" cy="23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mall Fish Clipart Hd PNG, A Small Fish, One, Small Fish, Animal PNG Image  For Free Download">
            <a:extLst>
              <a:ext uri="{FF2B5EF4-FFF2-40B4-BE49-F238E27FC236}">
                <a16:creationId xmlns:a16="http://schemas.microsoft.com/office/drawing/2014/main" id="{D0504245-3F07-4F7B-AF17-48964D28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4" y="889867"/>
            <a:ext cx="2325069" cy="23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luarga Clipart png | PNGWing">
            <a:extLst>
              <a:ext uri="{FF2B5EF4-FFF2-40B4-BE49-F238E27FC236}">
                <a16:creationId xmlns:a16="http://schemas.microsoft.com/office/drawing/2014/main" id="{56E56FF2-6C25-426A-814B-8EC6C958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89" b="94085" l="3056" r="95556">
                        <a14:foregroundMark x1="3056" y1="14930" x2="3056" y2="14930"/>
                        <a14:foregroundMark x1="3056" y1="14930" x2="3056" y2="14930"/>
                        <a14:foregroundMark x1="3056" y1="5352" x2="3056" y2="5352"/>
                        <a14:foregroundMark x1="27778" y1="14930" x2="27778" y2="14930"/>
                        <a14:foregroundMark x1="53333" y1="7042" x2="53333" y2="7042"/>
                        <a14:foregroundMark x1="56667" y1="31268" x2="56667" y2="31268"/>
                        <a14:foregroundMark x1="84167" y1="49014" x2="84167" y2="49014"/>
                        <a14:foregroundMark x1="77500" y1="34930" x2="77500" y2="34930"/>
                        <a14:foregroundMark x1="95556" y1="38873" x2="95556" y2="38873"/>
                        <a14:foregroundMark x1="65556" y1="74648" x2="65556" y2="74648"/>
                        <a14:foregroundMark x1="53056" y1="74085" x2="53056" y2="74085"/>
                        <a14:foregroundMark x1="50833" y1="56338" x2="50833" y2="56338"/>
                        <a14:foregroundMark x1="54167" y1="94085" x2="54167" y2="94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44" y="1952066"/>
            <a:ext cx="2809904" cy="27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Vectors | Aquarium aquatic plants">
            <a:extLst>
              <a:ext uri="{FF2B5EF4-FFF2-40B4-BE49-F238E27FC236}">
                <a16:creationId xmlns:a16="http://schemas.microsoft.com/office/drawing/2014/main" id="{C6ACB95F-4F02-443D-9999-A0A86E61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7" y="2586039"/>
            <a:ext cx="1383993" cy="17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ree Vectors | Aquarium aquatic plants">
            <a:extLst>
              <a:ext uri="{FF2B5EF4-FFF2-40B4-BE49-F238E27FC236}">
                <a16:creationId xmlns:a16="http://schemas.microsoft.com/office/drawing/2014/main" id="{99A0B43E-1C29-49F9-A255-9513E321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" y="4680225"/>
            <a:ext cx="1325025" cy="17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B904EB-0D63-4458-BC8C-542206137DC9}"/>
              </a:ext>
            </a:extLst>
          </p:cNvPr>
          <p:cNvCxnSpPr>
            <a:cxnSpLocks/>
          </p:cNvCxnSpPr>
          <p:nvPr/>
        </p:nvCxnSpPr>
        <p:spPr>
          <a:xfrm flipH="1">
            <a:off x="4207958" y="1853248"/>
            <a:ext cx="2042531" cy="16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14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1CEC-08C0-473B-B4CF-BDE374B8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9448-7817-4BF3-904C-6B5D9ABA8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– make bar graphs</a:t>
            </a:r>
          </a:p>
        </p:txBody>
      </p:sp>
    </p:spTree>
    <p:extLst>
      <p:ext uri="{BB962C8B-B14F-4D97-AF65-F5344CB8AC3E}">
        <p14:creationId xmlns:p14="http://schemas.microsoft.com/office/powerpoint/2010/main" val="295152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A074-4E2F-4493-9EFA-313C2E3A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Keanekaragaman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6570-7DF4-4B97-9591-55818B0D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6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330-5372-4A3D-A6FB-5380C74E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number of Species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CD25-A52A-4A83-8137-EB85B6C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323F-1694-4CF1-8C76-0F4C8316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60711"/>
            <a:ext cx="10560593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CB54-D307-4BAA-8F0D-5B678E5D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– Total </a:t>
            </a:r>
            <a:r>
              <a:rPr lang="en-US" dirty="0" err="1"/>
              <a:t>MaxN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67F2-BB2E-4963-AF9A-6CE9A473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CC929-B893-433F-AE01-F1815308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09" y="1403100"/>
            <a:ext cx="7417181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E2E7-386D-4CC9-A4CD-04CFB0E1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Selian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ACCED-915F-41A0-A688-611E940F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FAB2-7F43-4C33-8768-C98F824C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you’s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51B27-58C4-4DF5-8EC7-E2C6E5B3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4A06-B602-4E55-8EDC-52467EF3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activities/ </a:t>
            </a:r>
            <a:br>
              <a:rPr lang="en-US" dirty="0"/>
            </a:br>
            <a:r>
              <a:rPr lang="en-US" dirty="0"/>
              <a:t>Big 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B6A8-641C-4EE5-BC7F-8C6D3C36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97775" cy="4195481"/>
          </a:xfrm>
        </p:spPr>
        <p:txBody>
          <a:bodyPr/>
          <a:lstStyle/>
          <a:p>
            <a:r>
              <a:rPr lang="en-US" dirty="0"/>
              <a:t>Monitoring</a:t>
            </a:r>
          </a:p>
          <a:p>
            <a:r>
              <a:rPr lang="en-US" dirty="0"/>
              <a:t>UNHAS Students</a:t>
            </a:r>
          </a:p>
          <a:p>
            <a:pPr lvl="2"/>
            <a:r>
              <a:rPr lang="en-US" dirty="0"/>
              <a:t>Learning R</a:t>
            </a:r>
          </a:p>
          <a:p>
            <a:pPr lvl="2"/>
            <a:r>
              <a:rPr lang="en-US" dirty="0"/>
              <a:t>Use data for theses</a:t>
            </a:r>
          </a:p>
          <a:p>
            <a:pPr lvl="2"/>
            <a:r>
              <a:rPr lang="en-US" dirty="0"/>
              <a:t>Possible engagement project</a:t>
            </a:r>
          </a:p>
          <a:p>
            <a:r>
              <a:rPr lang="en-US" dirty="0"/>
              <a:t>Present to </a:t>
            </a:r>
            <a:r>
              <a:rPr lang="en-US" dirty="0" err="1"/>
              <a:t>Tanakeke</a:t>
            </a:r>
            <a:endParaRPr lang="en-US" dirty="0"/>
          </a:p>
          <a:p>
            <a:r>
              <a:rPr lang="en-US" dirty="0"/>
              <a:t>Publishing goals – PLOSONE or </a:t>
            </a:r>
            <a:r>
              <a:rPr lang="en-US" dirty="0" err="1"/>
              <a:t>PeerJ</a:t>
            </a:r>
            <a:endParaRPr lang="en-US" dirty="0"/>
          </a:p>
          <a:p>
            <a:r>
              <a:rPr lang="en-US" dirty="0"/>
              <a:t>Help YHB show the benefits of their work to potential funders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BE4B-407F-4470-AA0F-F11F4A33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88" y="89017"/>
            <a:ext cx="4518099" cy="336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1A7-267F-4790-A7B0-0B779E3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3143"/>
            <a:ext cx="2687382" cy="355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CD38-7886-449C-B19D-66C7F180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68" y="2982630"/>
            <a:ext cx="3549832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1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FC19-AFC6-4834-B983-6305C60E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Blue Forests!!!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E5C5-3A71-4A2C-8F10-E57E0DBC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https://blue-forests.org/id/</a:t>
            </a:r>
          </a:p>
          <a:p>
            <a:r>
              <a:rPr lang="en-US" dirty="0"/>
              <a:t>Instagram: @</a:t>
            </a:r>
            <a:r>
              <a:rPr lang="en-US" dirty="0" err="1"/>
              <a:t>blueforests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A5C3D-21FB-43B3-9960-E2655091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8733"/>
            <a:ext cx="4687889" cy="4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96B-A70B-4345-9A72-417EFFD4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di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491D-9A73-4CFF-94E2-91AE87FA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9CF3-1C2E-4B1D-A304-407FF7B1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0" y="1397624"/>
            <a:ext cx="8440739" cy="49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14DF-5E37-4E61-9AB7-06DADEBD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38333-5B51-42A9-A97A-918242C0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9" y="1853248"/>
            <a:ext cx="7074076" cy="4823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9D074-BC3B-4D6F-8957-56103FB023F3}"/>
              </a:ext>
            </a:extLst>
          </p:cNvPr>
          <p:cNvSpPr txBox="1"/>
          <p:nvPr/>
        </p:nvSpPr>
        <p:spPr>
          <a:xfrm>
            <a:off x="566257" y="3253778"/>
            <a:ext cx="207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badai</a:t>
            </a:r>
            <a:r>
              <a:rPr lang="en-US" dirty="0"/>
              <a:t> dan </a:t>
            </a:r>
            <a:r>
              <a:rPr lang="en-US" dirty="0" err="1"/>
              <a:t>banjir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5A1A-2E0C-406B-853F-186869044242}"/>
              </a:ext>
            </a:extLst>
          </p:cNvPr>
          <p:cNvSpPr txBox="1"/>
          <p:nvPr/>
        </p:nvSpPr>
        <p:spPr>
          <a:xfrm>
            <a:off x="622896" y="5204953"/>
            <a:ext cx="187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Melendungi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abrasi</a:t>
            </a:r>
            <a:r>
              <a:rPr lang="en-US" dirty="0"/>
              <a:t> </a:t>
            </a:r>
            <a:r>
              <a:rPr lang="en-US" dirty="0" err="1"/>
              <a:t>ombak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8329-ECA6-4923-A81E-555CFBF3BFA0}"/>
              </a:ext>
            </a:extLst>
          </p:cNvPr>
          <p:cNvSpPr txBox="1"/>
          <p:nvPr/>
        </p:nvSpPr>
        <p:spPr>
          <a:xfrm>
            <a:off x="4346532" y="148391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Membersikan</a:t>
            </a:r>
            <a:r>
              <a:rPr lang="en-US" dirty="0"/>
              <a:t> </a:t>
            </a:r>
            <a:r>
              <a:rPr lang="en-US" dirty="0" err="1"/>
              <a:t>udara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05357-E457-48B1-A4D1-C0783A526F51}"/>
              </a:ext>
            </a:extLst>
          </p:cNvPr>
          <p:cNvSpPr txBox="1"/>
          <p:nvPr/>
        </p:nvSpPr>
        <p:spPr>
          <a:xfrm>
            <a:off x="9678465" y="5481951"/>
            <a:ext cx="193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keanakeragam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2D1D-549D-40DD-81D0-9A12DB74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</p:txBody>
      </p:sp>
      <p:pic>
        <p:nvPicPr>
          <p:cNvPr id="1026" name="Picture 2" descr="Fish Babies Stock Illustrations – 546 Fish Babies Stock Illustrations,  Vectors &amp; Clipart - Dreamstime">
            <a:extLst>
              <a:ext uri="{FF2B5EF4-FFF2-40B4-BE49-F238E27FC236}">
                <a16:creationId xmlns:a16="http://schemas.microsoft.com/office/drawing/2014/main" id="{5A5C4BE7-6F50-49F4-B0BA-DBE84D0D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6" y="2314568"/>
            <a:ext cx="3015623" cy="30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2E12C-6B9F-46A7-9445-C0F45A9E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34" y="2314568"/>
            <a:ext cx="3743531" cy="3015623"/>
          </a:xfrm>
          <a:prstGeom prst="rect">
            <a:avLst/>
          </a:prstGeom>
        </p:spPr>
      </p:pic>
      <p:pic>
        <p:nvPicPr>
          <p:cNvPr id="1028" name="Picture 4" descr="Small Fish Eating Big Fish Stock Vector Illustration and Royalty Free Small Fish  Eating Big Fish Clipart">
            <a:extLst>
              <a:ext uri="{FF2B5EF4-FFF2-40B4-BE49-F238E27FC236}">
                <a16:creationId xmlns:a16="http://schemas.microsoft.com/office/drawing/2014/main" id="{A0147764-972C-4710-BFF2-9D437569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95" y="2316792"/>
            <a:ext cx="3013399" cy="30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4EA1-0989-463D-AD6F-F94DB4FA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D9B3-B92D-4C3B-995C-8E91EE4E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mangroves help fish populations and biodiversity on </a:t>
            </a:r>
            <a:r>
              <a:rPr lang="en-US" dirty="0" err="1"/>
              <a:t>pulau</a:t>
            </a:r>
            <a:r>
              <a:rPr lang="en-US" dirty="0"/>
              <a:t> Tanakeke?</a:t>
            </a:r>
          </a:p>
          <a:p>
            <a:r>
              <a:rPr lang="en-US" dirty="0"/>
              <a:t>Does replanted mangroves also help fish populations</a:t>
            </a:r>
          </a:p>
          <a:p>
            <a:endParaRPr lang="en-US" dirty="0"/>
          </a:p>
          <a:p>
            <a:r>
              <a:rPr lang="en-US" dirty="0"/>
              <a:t>TRANSLATE:</a:t>
            </a:r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</a:t>
            </a:r>
            <a:r>
              <a:rPr lang="en-US" dirty="0" err="1"/>
              <a:t>memanfaat</a:t>
            </a:r>
            <a:r>
              <a:rPr lang="en-US" dirty="0"/>
              <a:t> </a:t>
            </a:r>
            <a:r>
              <a:rPr lang="en-US" dirty="0" err="1"/>
              <a:t>poblasi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dan </a:t>
            </a:r>
            <a:r>
              <a:rPr lang="en-US" dirty="0" err="1"/>
              <a:t>keanakeragaman</a:t>
            </a:r>
            <a:r>
              <a:rPr lang="en-US" dirty="0"/>
              <a:t> di </a:t>
            </a:r>
            <a:r>
              <a:rPr lang="en-US" dirty="0" err="1"/>
              <a:t>pulau</a:t>
            </a:r>
            <a:r>
              <a:rPr lang="en-US" dirty="0"/>
              <a:t> Tanakeke</a:t>
            </a:r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bakau</a:t>
            </a:r>
            <a:r>
              <a:rPr lang="en-US" dirty="0"/>
              <a:t> yang </a:t>
            </a:r>
            <a:r>
              <a:rPr lang="en-US" dirty="0" err="1"/>
              <a:t>ditanam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juga?</a:t>
            </a:r>
          </a:p>
        </p:txBody>
      </p:sp>
    </p:spTree>
    <p:extLst>
      <p:ext uri="{BB962C8B-B14F-4D97-AF65-F5344CB8AC3E}">
        <p14:creationId xmlns:p14="http://schemas.microsoft.com/office/powerpoint/2010/main" val="36108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6DAD-C536-444E-8C69-442053F6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Riset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0A8D-9BD9-43C6-862C-CE8C6DE2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9" y="1470438"/>
            <a:ext cx="5192082" cy="434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C9A6A-3AB1-4DA4-BCFA-C3DFBA8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91190" y="2609636"/>
            <a:ext cx="6611205" cy="4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38ECB8-40DF-4CF5-80AB-2BBDE1248DD1}"/>
              </a:ext>
            </a:extLst>
          </p:cNvPr>
          <p:cNvSpPr/>
          <p:nvPr/>
        </p:nvSpPr>
        <p:spPr>
          <a:xfrm>
            <a:off x="5133060" y="5344085"/>
            <a:ext cx="2238531" cy="1286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C57C-8F18-4608-B9ED-6B3967C5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/>
              <a:t>Lokasi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6782B-87F6-4F3C-9876-CBE75AE3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6" y="1166117"/>
            <a:ext cx="5606215" cy="3960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5F8DA-8F5F-4451-9DC6-2023805F37D4}"/>
              </a:ext>
            </a:extLst>
          </p:cNvPr>
          <p:cNvSpPr txBox="1"/>
          <p:nvPr/>
        </p:nvSpPr>
        <p:spPr>
          <a:xfrm>
            <a:off x="2280794" y="520965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Latangpeo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04DA6-1680-4B68-83E8-00223B7F82D3}"/>
              </a:ext>
            </a:extLst>
          </p:cNvPr>
          <p:cNvSpPr txBox="1"/>
          <p:nvPr/>
        </p:nvSpPr>
        <p:spPr>
          <a:xfrm>
            <a:off x="8377808" y="520965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Tompotana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611F1-0E4B-4946-954B-FEAEEB635DD7}"/>
              </a:ext>
            </a:extLst>
          </p:cNvPr>
          <p:cNvSpPr/>
          <p:nvPr/>
        </p:nvSpPr>
        <p:spPr>
          <a:xfrm rot="864476">
            <a:off x="740208" y="2622430"/>
            <a:ext cx="1216324" cy="91008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AEFCE3-B42D-4863-9C3C-FE4A5D157AF8}"/>
              </a:ext>
            </a:extLst>
          </p:cNvPr>
          <p:cNvSpPr/>
          <p:nvPr/>
        </p:nvSpPr>
        <p:spPr>
          <a:xfrm rot="4118148">
            <a:off x="3158108" y="2961741"/>
            <a:ext cx="893135" cy="101150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BFC04-FEE1-434D-865B-03BFD80C3904}"/>
              </a:ext>
            </a:extLst>
          </p:cNvPr>
          <p:cNvSpPr/>
          <p:nvPr/>
        </p:nvSpPr>
        <p:spPr>
          <a:xfrm rot="20449409">
            <a:off x="4062457" y="2562170"/>
            <a:ext cx="465420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C588A3-9A8E-4452-B3D2-1B2BE00DAF8D}"/>
              </a:ext>
            </a:extLst>
          </p:cNvPr>
          <p:cNvSpPr/>
          <p:nvPr/>
        </p:nvSpPr>
        <p:spPr>
          <a:xfrm rot="4040353">
            <a:off x="3767065" y="3463353"/>
            <a:ext cx="183682" cy="10466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A0401-DB68-4317-92DD-AB2D07FA7554}"/>
              </a:ext>
            </a:extLst>
          </p:cNvPr>
          <p:cNvGrpSpPr/>
          <p:nvPr/>
        </p:nvGrpSpPr>
        <p:grpSpPr>
          <a:xfrm>
            <a:off x="5365784" y="5578986"/>
            <a:ext cx="308866" cy="795584"/>
            <a:chOff x="5326390" y="5326651"/>
            <a:chExt cx="308866" cy="10647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6D55B4-DD10-477B-A6E9-18C9454BC38B}"/>
                </a:ext>
              </a:extLst>
            </p:cNvPr>
            <p:cNvSpPr/>
            <p:nvPr/>
          </p:nvSpPr>
          <p:spPr>
            <a:xfrm>
              <a:off x="5326393" y="5326651"/>
              <a:ext cx="308863" cy="294868"/>
            </a:xfrm>
            <a:prstGeom prst="round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BEECE1-0D3E-4D49-B575-C91B4F374E60}"/>
                </a:ext>
              </a:extLst>
            </p:cNvPr>
            <p:cNvSpPr/>
            <p:nvPr/>
          </p:nvSpPr>
          <p:spPr>
            <a:xfrm>
              <a:off x="5326391" y="5711606"/>
              <a:ext cx="308863" cy="294868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9740F4B-0336-4BFB-9677-0C96289B2336}"/>
                </a:ext>
              </a:extLst>
            </p:cNvPr>
            <p:cNvSpPr/>
            <p:nvPr/>
          </p:nvSpPr>
          <p:spPr>
            <a:xfrm>
              <a:off x="5326390" y="6096561"/>
              <a:ext cx="308863" cy="294868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6EF7FB-FB6E-48B9-92EA-CCFCD14BA6BC}"/>
              </a:ext>
            </a:extLst>
          </p:cNvPr>
          <p:cNvSpPr txBox="1"/>
          <p:nvPr/>
        </p:nvSpPr>
        <p:spPr>
          <a:xfrm>
            <a:off x="5687176" y="5521964"/>
            <a:ext cx="170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EMR</a:t>
            </a:r>
          </a:p>
          <a:p>
            <a:r>
              <a:rPr lang="en-US" b="1" dirty="0">
                <a:solidFill>
                  <a:schemeClr val="bg1"/>
                </a:solidFill>
              </a:rPr>
              <a:t>HUTAN ALAMI</a:t>
            </a:r>
          </a:p>
          <a:p>
            <a:r>
              <a:rPr lang="en-US" b="1" dirty="0">
                <a:solidFill>
                  <a:schemeClr val="bg1"/>
                </a:solidFill>
              </a:rPr>
              <a:t>DIHANCUR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5805E-C727-433D-8027-0FEA5F12B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91" y="1166117"/>
            <a:ext cx="5527953" cy="396068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91F24C-94E9-45C0-BB6E-919E78F46630}"/>
              </a:ext>
            </a:extLst>
          </p:cNvPr>
          <p:cNvSpPr/>
          <p:nvPr/>
        </p:nvSpPr>
        <p:spPr>
          <a:xfrm rot="19858463">
            <a:off x="8936537" y="3123078"/>
            <a:ext cx="624501" cy="40724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B96A00-6221-4077-A943-0D785F8EBE38}"/>
              </a:ext>
            </a:extLst>
          </p:cNvPr>
          <p:cNvSpPr/>
          <p:nvPr/>
        </p:nvSpPr>
        <p:spPr>
          <a:xfrm rot="19838248">
            <a:off x="8745619" y="2965842"/>
            <a:ext cx="668856" cy="1473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C0F27F-F2C0-4005-9F00-3222BB323479}"/>
              </a:ext>
            </a:extLst>
          </p:cNvPr>
          <p:cNvSpPr/>
          <p:nvPr/>
        </p:nvSpPr>
        <p:spPr>
          <a:xfrm rot="4118148">
            <a:off x="9020401" y="2013008"/>
            <a:ext cx="456773" cy="5121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AA59-C9EE-463A-BDDF-9F87943A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Riset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1B26-EA56-4682-AB99-195B2BC6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mengumpul</a:t>
            </a:r>
            <a:r>
              <a:rPr lang="en-US" dirty="0"/>
              <a:t> data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februari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sekarang</a:t>
            </a:r>
            <a:endParaRPr lang="en-US" dirty="0"/>
          </a:p>
          <a:p>
            <a:pPr lvl="1"/>
            <a:r>
              <a:rPr lang="en-US" dirty="0" err="1"/>
              <a:t>jumlah</a:t>
            </a:r>
            <a:r>
              <a:rPr lang="en-US" dirty="0"/>
              <a:t> 8 </a:t>
            </a:r>
            <a:r>
              <a:rPr lang="en-US" dirty="0" err="1"/>
              <a:t>bulan</a:t>
            </a:r>
            <a:endParaRPr lang="en-US" dirty="0"/>
          </a:p>
          <a:p>
            <a:pPr lvl="1"/>
            <a:r>
              <a:rPr lang="en-US" dirty="0"/>
              <a:t>18 jam video per </a:t>
            </a:r>
            <a:r>
              <a:rPr lang="en-US" dirty="0" err="1"/>
              <a:t>bulan</a:t>
            </a:r>
            <a:endParaRPr lang="en-US" dirty="0"/>
          </a:p>
          <a:p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menemukkan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26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ular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genis</a:t>
            </a:r>
            <a:r>
              <a:rPr lang="en-US" dirty="0"/>
              <a:t> </a:t>
            </a:r>
            <a:r>
              <a:rPr lang="en-US" dirty="0" err="1"/>
              <a:t>kepiting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9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E61-FBC8-42FE-AA71-238E8C83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Spesies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4EF8-B00B-424B-933C-3169C1CF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slides with species and names (local/English/scientific)</a:t>
            </a:r>
          </a:p>
        </p:txBody>
      </p:sp>
    </p:spTree>
    <p:extLst>
      <p:ext uri="{BB962C8B-B14F-4D97-AF65-F5344CB8AC3E}">
        <p14:creationId xmlns:p14="http://schemas.microsoft.com/office/powerpoint/2010/main" val="79706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559</TotalTime>
  <Words>380</Words>
  <Application>Microsoft Office PowerPoint</Application>
  <PresentationFormat>Widescreen</PresentationFormat>
  <Paragraphs>77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Dampak restorasi mangrove untuk populasi ikan dan keanakeragaman di Sulawesi Selatan</vt:lpstr>
      <vt:lpstr>Hutan Bakau di Indonesia</vt:lpstr>
      <vt:lpstr>Manfaat Hutan bakau untuk manusia</vt:lpstr>
      <vt:lpstr>Manfaat Hutan bakau untuk ikan</vt:lpstr>
      <vt:lpstr>Pertanyaan Riset</vt:lpstr>
      <vt:lpstr>Metode Riset</vt:lpstr>
      <vt:lpstr>Lokasi</vt:lpstr>
      <vt:lpstr>Hasil Riset</vt:lpstr>
      <vt:lpstr>Spesies apa saja ditemukan?</vt:lpstr>
      <vt:lpstr>Kenapa ikan kecil penting?</vt:lpstr>
      <vt:lpstr>Jumlah ikan</vt:lpstr>
      <vt:lpstr>Keanekaragaman</vt:lpstr>
      <vt:lpstr>Preliminary Results – Total number of Species </vt:lpstr>
      <vt:lpstr>Preliminary Results – Total MaxN</vt:lpstr>
      <vt:lpstr>Selian riset</vt:lpstr>
      <vt:lpstr>Thank you’s</vt:lpstr>
      <vt:lpstr>Collaboration activities/  Big picture goals</vt:lpstr>
      <vt:lpstr>Check out Blue Forests!!!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Wulfing</dc:creator>
  <cp:lastModifiedBy>Sophie Wulfing</cp:lastModifiedBy>
  <cp:revision>38</cp:revision>
  <dcterms:created xsi:type="dcterms:W3CDTF">2024-06-11T00:22:12Z</dcterms:created>
  <dcterms:modified xsi:type="dcterms:W3CDTF">2024-08-22T14:06:00Z</dcterms:modified>
</cp:coreProperties>
</file>